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61" r:id="rId2"/>
    <p:sldId id="258" r:id="rId3"/>
    <p:sldId id="275" r:id="rId4"/>
    <p:sldId id="278" r:id="rId5"/>
    <p:sldId id="282" r:id="rId6"/>
    <p:sldId id="284" r:id="rId7"/>
    <p:sldId id="286" r:id="rId8"/>
    <p:sldId id="277" r:id="rId9"/>
    <p:sldId id="279" r:id="rId10"/>
    <p:sldId id="280" r:id="rId11"/>
    <p:sldId id="287" r:id="rId12"/>
    <p:sldId id="283" r:id="rId13"/>
    <p:sldId id="281" r:id="rId14"/>
    <p:sldId id="263" r:id="rId15"/>
    <p:sldId id="273" r:id="rId16"/>
    <p:sldId id="274" r:id="rId17"/>
    <p:sldId id="294" r:id="rId18"/>
    <p:sldId id="295" r:id="rId19"/>
    <p:sldId id="259" r:id="rId20"/>
    <p:sldId id="298" r:id="rId21"/>
    <p:sldId id="296" r:id="rId22"/>
    <p:sldId id="297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ve Johnson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7008"/>
  </p:normalViewPr>
  <p:slideViewPr>
    <p:cSldViewPr>
      <p:cViewPr varScale="1">
        <p:scale>
          <a:sx n="136" d="100"/>
          <a:sy n="136" d="100"/>
        </p:scale>
        <p:origin x="226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7674F3-9DC4-4068-967B-D7476868FA91}" type="datetimeFigureOut">
              <a:rPr lang="en-US" smtClean="0"/>
              <a:t>6/2/19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47E0BC-2FBF-499C-9C44-B05899882E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399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things get done in Data Science?</a:t>
            </a:r>
          </a:p>
          <a:p>
            <a:r>
              <a:rPr lang="en-US" dirty="0"/>
              <a:t>  languages – tell what to do</a:t>
            </a:r>
          </a:p>
          <a:p>
            <a:r>
              <a:rPr lang="en-US" dirty="0"/>
              <a:t>  technologies – allow you to do it</a:t>
            </a:r>
          </a:p>
          <a:p>
            <a:r>
              <a:rPr lang="en-US" dirty="0"/>
              <a:t>  environments – the place to do it</a:t>
            </a:r>
          </a:p>
          <a:p>
            <a:r>
              <a:rPr lang="en-US" dirty="0"/>
              <a:t>Not meant to be exhaustive 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7E0BC-2FBF-499C-9C44-B05899882E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868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Functional, not as consistent a programming language as Python (procedural)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7E0BC-2FBF-499C-9C44-B05899882E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414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UPDATE, INSERT, DDL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7E0BC-2FBF-499C-9C44-B05899882E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17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 Machine Learning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7E0BC-2FBF-499C-9C44-B05899882E6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753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of a define process vs a workstation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47E0BC-2FBF-499C-9C44-B05899882E6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257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4B2AE-ABBF-4EF3-B6E6-4F6A223BE01C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5EA50-2D74-4A1A-9943-FBF5597BD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28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4B2AE-ABBF-4EF3-B6E6-4F6A223BE01C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5EA50-2D74-4A1A-9943-FBF5597BD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891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4B2AE-ABBF-4EF3-B6E6-4F6A223BE01C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5EA50-2D74-4A1A-9943-FBF5597BD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423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4B2AE-ABBF-4EF3-B6E6-4F6A223BE01C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5EA50-2D74-4A1A-9943-FBF5597BD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74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4B2AE-ABBF-4EF3-B6E6-4F6A223BE01C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5EA50-2D74-4A1A-9943-FBF5597BD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13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4B2AE-ABBF-4EF3-B6E6-4F6A223BE01C}" type="datetimeFigureOut">
              <a:rPr lang="en-US" smtClean="0"/>
              <a:t>6/2/19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5EA50-2D74-4A1A-9943-FBF5597BD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87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4B2AE-ABBF-4EF3-B6E6-4F6A223BE01C}" type="datetimeFigureOut">
              <a:rPr lang="en-US" smtClean="0"/>
              <a:t>6/2/19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5EA50-2D74-4A1A-9943-FBF5597BD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567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4B2AE-ABBF-4EF3-B6E6-4F6A223BE01C}" type="datetimeFigureOut">
              <a:rPr lang="en-US" smtClean="0"/>
              <a:t>6/2/19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5EA50-2D74-4A1A-9943-FBF5597BD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88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4B2AE-ABBF-4EF3-B6E6-4F6A223BE01C}" type="datetimeFigureOut">
              <a:rPr lang="en-US" smtClean="0"/>
              <a:t>6/2/19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5EA50-2D74-4A1A-9943-FBF5597BD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123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4B2AE-ABBF-4EF3-B6E6-4F6A223BE01C}" type="datetimeFigureOut">
              <a:rPr lang="en-US" smtClean="0"/>
              <a:t>6/2/19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5EA50-2D74-4A1A-9943-FBF5597BD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50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4B2AE-ABBF-4EF3-B6E6-4F6A223BE01C}" type="datetimeFigureOut">
              <a:rPr lang="en-US" smtClean="0"/>
              <a:t>6/2/19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5EA50-2D74-4A1A-9943-FBF5597BD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087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4B2AE-ABBF-4EF3-B6E6-4F6A223BE01C}" type="datetimeFigureOut">
              <a:rPr lang="en-US" smtClean="0"/>
              <a:t>6/2/19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5EA50-2D74-4A1A-9943-FBF5597BDF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33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dnuggets.com/2016/07/seven-steps-understanding-nosql-databases.html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he-most-in-demand-skills-for-data-scientists-4a4a8db896db" TargetMode="Externa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en.wikipedia.org/wiki/Python_(programming_language)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pypi.org/" TargetMode="External"/><Relationship Id="rId3" Type="http://schemas.openxmlformats.org/officeDocument/2006/relationships/hyperlink" Target="https://www.anaconda.com/" TargetMode="External"/><Relationship Id="rId7" Type="http://schemas.openxmlformats.org/officeDocument/2006/relationships/hyperlink" Target="https://pypy.org/" TargetMode="External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ython.org/" TargetMode="External"/><Relationship Id="rId5" Type="http://schemas.openxmlformats.org/officeDocument/2006/relationships/hyperlink" Target="https://www.jetbrains.com/pycharm/" TargetMode="External"/><Relationship Id="rId4" Type="http://schemas.openxmlformats.org/officeDocument/2006/relationships/hyperlink" Target="https://www.spyder-ide.org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r-project.org/about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" TargetMode="External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" TargetMode="External"/><Relationship Id="rId5" Type="http://schemas.openxmlformats.org/officeDocument/2006/relationships/hyperlink" Target="https://blog.revolutionanalytics.com/" TargetMode="External"/><Relationship Id="rId4" Type="http://schemas.openxmlformats.org/officeDocument/2006/relationships/hyperlink" Target="https://www.rstudio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Science Tools and Environments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Steve Johnson, PhD, Assistant Professor, Institute for Health Informatics, University of Minnesota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June 5, 2019</a:t>
            </a:r>
          </a:p>
        </p:txBody>
      </p:sp>
    </p:spTree>
    <p:extLst>
      <p:ext uri="{BB962C8B-B14F-4D97-AF65-F5344CB8AC3E}">
        <p14:creationId xmlns:p14="http://schemas.microsoft.com/office/powerpoint/2010/main" val="1652677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E5B80-C98A-D142-B812-86B62AC6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F7609-193B-DB44-8EC3-97A7DFC34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Free, Open Source</a:t>
            </a:r>
          </a:p>
          <a:p>
            <a:pPr lvl="1"/>
            <a:r>
              <a:rPr lang="en-US" dirty="0"/>
              <a:t>Many libraries / packages</a:t>
            </a:r>
          </a:p>
          <a:p>
            <a:pPr lvl="1"/>
            <a:r>
              <a:rPr lang="en-US" dirty="0"/>
              <a:t>Good data visualization</a:t>
            </a:r>
          </a:p>
          <a:p>
            <a:pPr lvl="1"/>
            <a:r>
              <a:rPr lang="en-US" dirty="0"/>
              <a:t>Focused on Data Scientists with Statistical background</a:t>
            </a:r>
          </a:p>
          <a:p>
            <a:r>
              <a:rPr lang="en-US" dirty="0"/>
              <a:t>Weaknesses</a:t>
            </a:r>
          </a:p>
          <a:p>
            <a:pPr lvl="1"/>
            <a:r>
              <a:rPr lang="en-US" dirty="0"/>
              <a:t>Steep learning curve</a:t>
            </a:r>
          </a:p>
          <a:p>
            <a:pPr lvl="1"/>
            <a:r>
              <a:rPr lang="en-US" dirty="0"/>
              <a:t>Memory constrained, not good for Big Data</a:t>
            </a:r>
          </a:p>
        </p:txBody>
      </p:sp>
    </p:spTree>
    <p:extLst>
      <p:ext uri="{BB962C8B-B14F-4D97-AF65-F5344CB8AC3E}">
        <p14:creationId xmlns:p14="http://schemas.microsoft.com/office/powerpoint/2010/main" val="634154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E5B80-C98A-D142-B812-86B62AC6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524693-CD84-EC4B-BE55-A325B9834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399" y="1417638"/>
            <a:ext cx="6054779" cy="25447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F2E2E8-955D-8347-8DB4-F14D56EE649E}"/>
              </a:ext>
            </a:extLst>
          </p:cNvPr>
          <p:cNvSpPr txBox="1"/>
          <p:nvPr/>
        </p:nvSpPr>
        <p:spPr>
          <a:xfrm>
            <a:off x="505215" y="4572000"/>
            <a:ext cx="548640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Output: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[1] "Hello Steve. Number = 7"</a:t>
            </a:r>
          </a:p>
          <a:p>
            <a:r>
              <a:rPr lang="en-US" dirty="0">
                <a:latin typeface="Lucida Console" panose="020B0609040504020204" pitchFamily="49" charset="0"/>
              </a:rPr>
              <a:t>[1] "Number is now 8"</a:t>
            </a:r>
          </a:p>
        </p:txBody>
      </p:sp>
    </p:spTree>
    <p:extLst>
      <p:ext uri="{BB962C8B-B14F-4D97-AF65-F5344CB8AC3E}">
        <p14:creationId xmlns:p14="http://schemas.microsoft.com/office/powerpoint/2010/main" val="2761618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E5B80-C98A-D142-B812-86B62AC6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F7609-193B-DB44-8EC3-97A7DFC34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specific language used to access and modify data in a database</a:t>
            </a:r>
          </a:p>
          <a:p>
            <a:r>
              <a:rPr lang="en-US" dirty="0"/>
              <a:t>Originally developed by Edgar Codd for relational databases (1970)</a:t>
            </a:r>
          </a:p>
          <a:p>
            <a:r>
              <a:rPr lang="en-US" dirty="0"/>
              <a:t>SQL is declarative</a:t>
            </a:r>
          </a:p>
          <a:p>
            <a:r>
              <a:rPr lang="en-US" dirty="0"/>
              <a:t>Most databases have procedural extensions to make SQL a full programming language</a:t>
            </a:r>
          </a:p>
        </p:txBody>
      </p:sp>
    </p:spTree>
    <p:extLst>
      <p:ext uri="{BB962C8B-B14F-4D97-AF65-F5344CB8AC3E}">
        <p14:creationId xmlns:p14="http://schemas.microsoft.com/office/powerpoint/2010/main" val="3252389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E5B80-C98A-D142-B812-86B62AC6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SQL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7E316D-AB45-5144-8D30-4189EDAF0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828800"/>
            <a:ext cx="8388756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197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algn="l"/>
            <a:r>
              <a:rPr lang="en-US" dirty="0"/>
              <a:t>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Cloud Computing</a:t>
            </a:r>
          </a:p>
          <a:p>
            <a:r>
              <a:rPr lang="en-US" dirty="0"/>
              <a:t>Distributed processing (Hadoop)</a:t>
            </a:r>
          </a:p>
          <a:p>
            <a:r>
              <a:rPr lang="en-US" dirty="0"/>
              <a:t>No SQL</a:t>
            </a:r>
          </a:p>
          <a:p>
            <a:r>
              <a:rPr lang="en-US"/>
              <a:t>Notebooks </a:t>
            </a:r>
            <a:r>
              <a:rPr lang="en-US" dirty="0"/>
              <a:t>(</a:t>
            </a:r>
            <a:r>
              <a:rPr lang="en-US" dirty="0" err="1"/>
              <a:t>Jupyter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17331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algn="l"/>
            <a:r>
              <a:rPr lang="en-US" dirty="0"/>
              <a:t>Hadoop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Hadoop</a:t>
            </a:r>
          </a:p>
          <a:p>
            <a:pPr lvl="1"/>
            <a:r>
              <a:rPr lang="en-US" dirty="0"/>
              <a:t>Apache software</a:t>
            </a:r>
          </a:p>
          <a:p>
            <a:pPr lvl="1"/>
            <a:r>
              <a:rPr lang="en-US" dirty="0"/>
              <a:t>Distribute large data across clusters of computers</a:t>
            </a:r>
          </a:p>
          <a:p>
            <a:pPr lvl="1"/>
            <a:r>
              <a:rPr lang="en-US" dirty="0"/>
              <a:t>Fault tolerant</a:t>
            </a:r>
          </a:p>
          <a:p>
            <a:r>
              <a:rPr lang="en-US" dirty="0"/>
              <a:t>MapReduce</a:t>
            </a:r>
          </a:p>
          <a:p>
            <a:pPr lvl="1"/>
            <a:r>
              <a:rPr lang="en-US" dirty="0"/>
              <a:t>Divide compute job into a “Map” phase and “Reduce” phase</a:t>
            </a:r>
          </a:p>
          <a:p>
            <a:r>
              <a:rPr lang="en-US" dirty="0"/>
              <a:t>Data Access</a:t>
            </a:r>
          </a:p>
          <a:p>
            <a:pPr lvl="1"/>
            <a:r>
              <a:rPr lang="en-US" dirty="0"/>
              <a:t>Spark – general compute engine for Hadoop for ETL, ML and graph computation</a:t>
            </a:r>
          </a:p>
          <a:p>
            <a:pPr lvl="1"/>
            <a:r>
              <a:rPr lang="en-US" dirty="0"/>
              <a:t>Cassandra – scalable database with no single point of failure</a:t>
            </a:r>
          </a:p>
          <a:p>
            <a:pPr lvl="1"/>
            <a:r>
              <a:rPr lang="en-US" dirty="0"/>
              <a:t>HIVE – data warehouse providing ad </a:t>
            </a:r>
            <a:r>
              <a:rPr lang="en-US"/>
              <a:t>hoc query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428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algn="l"/>
            <a:r>
              <a:rPr lang="en-US" dirty="0"/>
              <a:t>No SQL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705" y="1209765"/>
            <a:ext cx="4038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Store data without a schema</a:t>
            </a:r>
          </a:p>
          <a:p>
            <a:pPr lvl="1"/>
            <a:r>
              <a:rPr lang="en-US" sz="2400" dirty="0"/>
              <a:t>Key / Value pairs (aggregated into Documents)</a:t>
            </a:r>
          </a:p>
          <a:p>
            <a:r>
              <a:rPr lang="en-US" sz="2800" dirty="0"/>
              <a:t>Scalable, distributed and high-performance</a:t>
            </a:r>
          </a:p>
          <a:p>
            <a:r>
              <a:rPr lang="en-US" sz="2800" dirty="0"/>
              <a:t>Query using distributed processing</a:t>
            </a:r>
          </a:p>
          <a:p>
            <a:r>
              <a:rPr lang="en-US" sz="2800" dirty="0"/>
              <a:t>Examples: MongoDB, DynamoDB, Bigtable, Neo4j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6F50F8-6576-774D-890F-7672E9FF4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2108745"/>
            <a:ext cx="4774592" cy="32022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8D6ECD-294B-6B46-923D-8AF3CF1A8D4D}"/>
              </a:ext>
            </a:extLst>
          </p:cNvPr>
          <p:cNvSpPr txBox="1"/>
          <p:nvPr/>
        </p:nvSpPr>
        <p:spPr>
          <a:xfrm>
            <a:off x="3453353" y="5864553"/>
            <a:ext cx="5715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3"/>
              </a:rPr>
              <a:t>https://www.kdnuggets.com/2016/07/seven-steps-understanding-nosql-databases.html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1765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algn="l"/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Juyter</a:t>
            </a:r>
            <a:r>
              <a:rPr lang="en-US" dirty="0"/>
              <a:t> notebooks is open source software that enables creation and sharing of data science programs and documents</a:t>
            </a:r>
          </a:p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Works for multiple languages including Python, R, SQL and shell commands</a:t>
            </a:r>
          </a:p>
          <a:p>
            <a:pPr lvl="1"/>
            <a:r>
              <a:rPr lang="en-US" dirty="0"/>
              <a:t>Document the data science process</a:t>
            </a:r>
          </a:p>
          <a:p>
            <a:pPr lvl="1"/>
            <a:r>
              <a:rPr lang="en-US" dirty="0"/>
              <a:t>Reproduce all steps</a:t>
            </a:r>
          </a:p>
          <a:p>
            <a:pPr lvl="1"/>
            <a:r>
              <a:rPr lang="en-US" dirty="0"/>
              <a:t>Enhance productivity and reuse</a:t>
            </a:r>
          </a:p>
          <a:p>
            <a:pPr lvl="1"/>
            <a:r>
              <a:rPr lang="en-US" dirty="0"/>
              <a:t>Share your work</a:t>
            </a:r>
          </a:p>
          <a:p>
            <a:r>
              <a:rPr lang="en-US" dirty="0"/>
              <a:t>Weaknesses</a:t>
            </a:r>
          </a:p>
          <a:p>
            <a:pPr lvl="1"/>
            <a:r>
              <a:rPr lang="en-US" dirty="0"/>
              <a:t>Version control, debugging, long running tasks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111FC6-8967-9F4C-9243-AAA55D169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274638"/>
            <a:ext cx="1143000" cy="131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299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algn="l"/>
            <a:r>
              <a:rPr lang="en-US" dirty="0" err="1"/>
              <a:t>Jupyter</a:t>
            </a:r>
            <a:r>
              <a:rPr lang="en-US" dirty="0"/>
              <a:t> Notebook: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F97B63-4387-F949-BC52-49407BD77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30266"/>
            <a:ext cx="6903962" cy="521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95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algn="l"/>
            <a:r>
              <a:rPr lang="en-US" dirty="0"/>
              <a:t>Environments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8924"/>
            <a:ext cx="8229600" cy="439367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Data science in the cloud:</a:t>
            </a:r>
          </a:p>
          <a:p>
            <a:r>
              <a:rPr lang="en-US" sz="2800" dirty="0"/>
              <a:t>Advantages</a:t>
            </a:r>
          </a:p>
          <a:p>
            <a:pPr lvl="1"/>
            <a:r>
              <a:rPr lang="en-US" sz="2000" dirty="0"/>
              <a:t>Choose high-performance hardware and GPUs</a:t>
            </a:r>
          </a:p>
          <a:p>
            <a:pPr lvl="1"/>
            <a:r>
              <a:rPr lang="en-US" sz="2000" dirty="0"/>
              <a:t>Parallel execution across multiple machines</a:t>
            </a:r>
          </a:p>
          <a:p>
            <a:pPr lvl="1"/>
            <a:r>
              <a:rPr lang="en-US" sz="2000" dirty="0"/>
              <a:t>Easy “tear-down” and “scale-up”</a:t>
            </a:r>
          </a:p>
          <a:p>
            <a:pPr lvl="1"/>
            <a:r>
              <a:rPr lang="en-US" sz="2000" dirty="0"/>
              <a:t>Cost effective for research, pilots</a:t>
            </a:r>
          </a:p>
          <a:p>
            <a:pPr lvl="1"/>
            <a:r>
              <a:rPr lang="en-US" sz="2000" dirty="0"/>
              <a:t>High security, availability and performance</a:t>
            </a:r>
          </a:p>
          <a:p>
            <a:r>
              <a:rPr lang="en-US" sz="2400" dirty="0"/>
              <a:t>Disadvantages</a:t>
            </a:r>
          </a:p>
          <a:p>
            <a:pPr lvl="1"/>
            <a:r>
              <a:rPr lang="en-US" sz="2000" dirty="0"/>
              <a:t>Can be costly for high-volume, production systems</a:t>
            </a:r>
          </a:p>
          <a:p>
            <a:pPr lvl="1"/>
            <a:r>
              <a:rPr lang="en-US" sz="2000" dirty="0"/>
              <a:t>Vendor lock-in</a:t>
            </a:r>
          </a:p>
          <a:p>
            <a:pPr lvl="1"/>
            <a:r>
              <a:rPr lang="en-US" sz="2000" dirty="0"/>
              <a:t>Must move data to the cloud</a:t>
            </a:r>
          </a:p>
          <a:p>
            <a:pPr lvl="1"/>
            <a:endParaRPr lang="en-US" sz="20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744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algn="l"/>
            <a:r>
              <a:rPr lang="en-US" dirty="0"/>
              <a:t>Data Science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Languages</a:t>
            </a:r>
          </a:p>
          <a:p>
            <a:pPr lvl="1"/>
            <a:r>
              <a:rPr lang="en-US" dirty="0"/>
              <a:t>Python, R, SQL</a:t>
            </a:r>
          </a:p>
          <a:p>
            <a:r>
              <a:rPr lang="en-US" dirty="0"/>
              <a:t>Technologies</a:t>
            </a:r>
          </a:p>
          <a:p>
            <a:pPr lvl="1"/>
            <a:r>
              <a:rPr lang="en-US" dirty="0"/>
              <a:t>Cloud, Hadoop, No SQL, Notebooks</a:t>
            </a:r>
          </a:p>
          <a:p>
            <a:r>
              <a:rPr lang="en-US" dirty="0"/>
              <a:t>Environments</a:t>
            </a:r>
          </a:p>
          <a:p>
            <a:pPr lvl="1"/>
            <a:r>
              <a:rPr lang="en-US"/>
              <a:t>Desktop, Google</a:t>
            </a:r>
            <a:r>
              <a:rPr lang="en-US" dirty="0"/>
              <a:t>, Amazon, Microsoft</a:t>
            </a:r>
          </a:p>
        </p:txBody>
      </p:sp>
    </p:spTree>
    <p:extLst>
      <p:ext uri="{BB962C8B-B14F-4D97-AF65-F5344CB8AC3E}">
        <p14:creationId xmlns:p14="http://schemas.microsoft.com/office/powerpoint/2010/main" val="2974149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algn="l"/>
            <a:r>
              <a:rPr lang="en-US" dirty="0"/>
              <a:t>Environments: Microsoft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8924"/>
            <a:ext cx="8229600" cy="964676"/>
          </a:xfrm>
        </p:spPr>
        <p:txBody>
          <a:bodyPr>
            <a:normAutofit/>
          </a:bodyPr>
          <a:lstStyle/>
          <a:p>
            <a:r>
              <a:rPr lang="en-US" sz="2800" dirty="0"/>
              <a:t>Microsoft Data Science Virtual Machine</a:t>
            </a:r>
          </a:p>
          <a:p>
            <a:pPr lvl="1"/>
            <a:r>
              <a:rPr lang="en-US" sz="2400" dirty="0"/>
              <a:t>Pre-configured with everything in the cloud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788371-AC6A-E746-B5DF-451ADC4CF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31" y="2133600"/>
            <a:ext cx="7120137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6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algn="l"/>
            <a:r>
              <a:rPr lang="en-US" dirty="0"/>
              <a:t>Environments: Amazon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8924"/>
            <a:ext cx="8458200" cy="964676"/>
          </a:xfrm>
        </p:spPr>
        <p:txBody>
          <a:bodyPr>
            <a:normAutofit/>
          </a:bodyPr>
          <a:lstStyle/>
          <a:p>
            <a:r>
              <a:rPr lang="en-US" sz="2800" dirty="0"/>
              <a:t>Data Science with Amazon </a:t>
            </a:r>
            <a:r>
              <a:rPr lang="en-US" sz="2800" dirty="0" err="1"/>
              <a:t>SageMaker</a:t>
            </a:r>
            <a:r>
              <a:rPr lang="en-US" sz="2800" dirty="0"/>
              <a:t> and a Data Lake</a:t>
            </a: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94E1C7-C59B-DE4E-825D-90831C933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828800"/>
            <a:ext cx="8001000" cy="370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46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algn="l"/>
            <a:r>
              <a:rPr lang="en-US" dirty="0"/>
              <a:t>Environments: Google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8924"/>
            <a:ext cx="8229600" cy="964676"/>
          </a:xfrm>
        </p:spPr>
        <p:txBody>
          <a:bodyPr>
            <a:normAutofit/>
          </a:bodyPr>
          <a:lstStyle/>
          <a:p>
            <a:r>
              <a:rPr lang="en-US" sz="2800" dirty="0"/>
              <a:t>Google Cloud </a:t>
            </a:r>
            <a:r>
              <a:rPr lang="en-US" sz="2800" dirty="0" err="1"/>
              <a:t>Datalab</a:t>
            </a:r>
            <a:r>
              <a:rPr lang="en-US" sz="2800" dirty="0"/>
              <a:t> and </a:t>
            </a:r>
            <a:r>
              <a:rPr lang="en-US" sz="2800" dirty="0" err="1"/>
              <a:t>Colab</a:t>
            </a:r>
            <a:endParaRPr lang="en-US" sz="2400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600375-CC29-8D4F-9552-FCBA8197A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519" y="1752600"/>
            <a:ext cx="5760962" cy="434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35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Most Popular Data Science Languages (2018)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374B7-7580-4A41-9127-C347D01E8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471062"/>
            <a:ext cx="6705600" cy="43107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BA1C49-3242-2542-B0DE-2A71C324CEDD}"/>
              </a:ext>
            </a:extLst>
          </p:cNvPr>
          <p:cNvSpPr txBox="1"/>
          <p:nvPr/>
        </p:nvSpPr>
        <p:spPr>
          <a:xfrm>
            <a:off x="381000" y="5791200"/>
            <a:ext cx="777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3"/>
              </a:rPr>
              <a:t>https://towardsdatascience.com/the-most-in-demand-skills-for-data-scientists-4a4a8db896db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33621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E5B80-C98A-D142-B812-86B62AC6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F7609-193B-DB44-8EC3-97A7DFC34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886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Python is an interpreted, high-level, dynamically typed, general-purpose programming language</a:t>
            </a:r>
          </a:p>
          <a:p>
            <a:r>
              <a:rPr lang="en-US" dirty="0"/>
              <a:t>Created by Guido van Rossum in 1991</a:t>
            </a:r>
          </a:p>
          <a:p>
            <a:r>
              <a:rPr lang="en-US" dirty="0"/>
              <a:t>Emphasizes code readability (using whitespace) and aims to help programmers write clear, logical code for small and large-scale projects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5AC246-BEE0-B340-B42E-1228F2E78E4B}"/>
              </a:ext>
            </a:extLst>
          </p:cNvPr>
          <p:cNvSpPr txBox="1"/>
          <p:nvPr/>
        </p:nvSpPr>
        <p:spPr>
          <a:xfrm>
            <a:off x="381000" y="5819875"/>
            <a:ext cx="556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2"/>
              </a:rPr>
              <a:t>https://en.wikipedia.org/wiki/Python_(programming_language)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9D7CA-67E4-214A-A68A-83B83BCB8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799" y="450947"/>
            <a:ext cx="2803801" cy="92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990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E5B80-C98A-D142-B812-86B62AC6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Python Ecosystem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F7609-193B-DB44-8EC3-97A7DFC34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Install</a:t>
            </a:r>
          </a:p>
          <a:p>
            <a:pPr lvl="1"/>
            <a:r>
              <a:rPr lang="en-US" dirty="0"/>
              <a:t>Using standard Python - </a:t>
            </a:r>
            <a:r>
              <a:rPr lang="en-US" dirty="0">
                <a:hlinkClick r:id="rId2"/>
              </a:rPr>
              <a:t>https://www.python.org/downloads/</a:t>
            </a:r>
            <a:endParaRPr lang="en-US" dirty="0"/>
          </a:p>
          <a:p>
            <a:pPr lvl="1"/>
            <a:r>
              <a:rPr lang="en-US" dirty="0"/>
              <a:t>Using Anaconda (recommended) - </a:t>
            </a:r>
            <a:r>
              <a:rPr lang="en-US" dirty="0">
                <a:hlinkClick r:id="rId3"/>
              </a:rPr>
              <a:t>https://www.anaconda.com/</a:t>
            </a:r>
            <a:endParaRPr lang="en-US" dirty="0"/>
          </a:p>
          <a:p>
            <a:r>
              <a:rPr lang="en-US" dirty="0"/>
              <a:t>Programming Environment</a:t>
            </a:r>
          </a:p>
          <a:p>
            <a:pPr lvl="1"/>
            <a:r>
              <a:rPr lang="en-US" dirty="0"/>
              <a:t>Spyder - </a:t>
            </a:r>
            <a:r>
              <a:rPr lang="en-US" dirty="0">
                <a:hlinkClick r:id="rId4"/>
              </a:rPr>
              <a:t>https://www.spyder-ide.org/</a:t>
            </a:r>
            <a:endParaRPr lang="en-US" dirty="0"/>
          </a:p>
          <a:p>
            <a:pPr lvl="1"/>
            <a:r>
              <a:rPr lang="en-US" dirty="0"/>
              <a:t>PyCharm Community Edition - </a:t>
            </a:r>
            <a:r>
              <a:rPr lang="en-US" dirty="0">
                <a:hlinkClick r:id="rId5"/>
              </a:rPr>
              <a:t>https://www.jetbrains.com/pycharm/</a:t>
            </a:r>
            <a:endParaRPr lang="en-US" dirty="0"/>
          </a:p>
          <a:p>
            <a:r>
              <a:rPr lang="en-US" dirty="0"/>
              <a:t>High-performance</a:t>
            </a:r>
          </a:p>
          <a:p>
            <a:pPr lvl="1"/>
            <a:r>
              <a:rPr lang="en-US" dirty="0" err="1"/>
              <a:t>Cython</a:t>
            </a:r>
            <a:r>
              <a:rPr lang="en-US" dirty="0"/>
              <a:t> – Compile Python to C - </a:t>
            </a:r>
            <a:r>
              <a:rPr lang="en-US" dirty="0">
                <a:hlinkClick r:id="rId6"/>
              </a:rPr>
              <a:t>https://cython.org/</a:t>
            </a:r>
            <a:endParaRPr lang="en-US" dirty="0"/>
          </a:p>
          <a:p>
            <a:pPr lvl="1"/>
            <a:r>
              <a:rPr lang="en-US" dirty="0" err="1"/>
              <a:t>PyPy</a:t>
            </a:r>
            <a:r>
              <a:rPr lang="en-US" dirty="0"/>
              <a:t> – Just-in-time compiled Python - </a:t>
            </a:r>
            <a:r>
              <a:rPr lang="en-US" dirty="0">
                <a:hlinkClick r:id="rId7"/>
              </a:rPr>
              <a:t>https://pypy.org/</a:t>
            </a:r>
            <a:endParaRPr lang="en-US" dirty="0"/>
          </a:p>
          <a:p>
            <a:r>
              <a:rPr lang="en-US" dirty="0"/>
              <a:t>Libraries</a:t>
            </a:r>
          </a:p>
          <a:p>
            <a:pPr lvl="1"/>
            <a:r>
              <a:rPr lang="en-US" dirty="0"/>
              <a:t>Python Package Index - </a:t>
            </a:r>
            <a:r>
              <a:rPr lang="en-US" dirty="0">
                <a:hlinkClick r:id="rId8"/>
              </a:rPr>
              <a:t>https://pypi.org/</a:t>
            </a:r>
            <a:endParaRPr lang="en-US" dirty="0"/>
          </a:p>
          <a:p>
            <a:pPr lvl="1"/>
            <a:r>
              <a:rPr lang="en-US" dirty="0"/>
              <a:t>Anaconda - </a:t>
            </a:r>
            <a:r>
              <a:rPr lang="en-US" dirty="0">
                <a:hlinkClick r:id="rId3"/>
              </a:rPr>
              <a:t>https://www.anaconda.com/</a:t>
            </a:r>
            <a:endParaRPr lang="en-US" dirty="0"/>
          </a:p>
          <a:p>
            <a:pPr lvl="1"/>
            <a:r>
              <a:rPr lang="en-US" dirty="0"/>
              <a:t>Key data science packages: matplotlib, pandas,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155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E5B80-C98A-D142-B812-86B62AC6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F7609-193B-DB44-8EC3-97A7DFC34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Free, Open Source</a:t>
            </a:r>
          </a:p>
          <a:p>
            <a:pPr lvl="1"/>
            <a:r>
              <a:rPr lang="en-US" dirty="0"/>
              <a:t>Many libraries / packages</a:t>
            </a:r>
          </a:p>
          <a:p>
            <a:pPr lvl="1"/>
            <a:r>
              <a:rPr lang="en-US" dirty="0"/>
              <a:t>Full featured programming language</a:t>
            </a:r>
          </a:p>
          <a:p>
            <a:pPr lvl="1"/>
            <a:r>
              <a:rPr lang="en-US" dirty="0"/>
              <a:t>Focused on Data Scientists with Computer background</a:t>
            </a:r>
          </a:p>
          <a:p>
            <a:r>
              <a:rPr lang="en-US" dirty="0"/>
              <a:t>Weaknesses</a:t>
            </a:r>
          </a:p>
          <a:p>
            <a:pPr lvl="1"/>
            <a:r>
              <a:rPr lang="en-US" dirty="0"/>
              <a:t>Slow compared to compiled languages (Java, C++)</a:t>
            </a:r>
          </a:p>
          <a:p>
            <a:pPr lvl="1"/>
            <a:r>
              <a:rPr lang="en-US" dirty="0"/>
              <a:t>Dynamically typed (run-time errors)</a:t>
            </a:r>
          </a:p>
        </p:txBody>
      </p:sp>
    </p:spTree>
    <p:extLst>
      <p:ext uri="{BB962C8B-B14F-4D97-AF65-F5344CB8AC3E}">
        <p14:creationId xmlns:p14="http://schemas.microsoft.com/office/powerpoint/2010/main" val="3381777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E5B80-C98A-D142-B812-86B62AC6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Python: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DDD65A-2B0A-964E-BE27-FCABBEAFC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58" y="1295400"/>
            <a:ext cx="6096000" cy="2438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50490B-7826-7B43-AAF4-58E0F41CC4D3}"/>
              </a:ext>
            </a:extLst>
          </p:cNvPr>
          <p:cNvSpPr txBox="1"/>
          <p:nvPr/>
        </p:nvSpPr>
        <p:spPr>
          <a:xfrm>
            <a:off x="457200" y="4267200"/>
            <a:ext cx="548640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Output: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Hello, Steve. Number = 7 </a:t>
            </a:r>
          </a:p>
          <a:p>
            <a:r>
              <a:rPr lang="en-US" dirty="0">
                <a:latin typeface="Lucida Console" panose="020B0609040504020204" pitchFamily="49" charset="0"/>
              </a:rPr>
              <a:t>Number is now 8</a:t>
            </a:r>
          </a:p>
        </p:txBody>
      </p:sp>
    </p:spTree>
    <p:extLst>
      <p:ext uri="{BB962C8B-B14F-4D97-AF65-F5344CB8AC3E}">
        <p14:creationId xmlns:p14="http://schemas.microsoft.com/office/powerpoint/2010/main" val="2517722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F6333-E9C2-3140-B0E3-6ECA4FE9C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998F6-ECD1-EC4D-B8FC-2A34B0A09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55707"/>
            <a:ext cx="8229600" cy="41910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R is an integrated suite of software facilities for data manipulation, calculation and graphical display. It includes</a:t>
            </a:r>
          </a:p>
          <a:p>
            <a:r>
              <a:rPr lang="en-US" dirty="0"/>
              <a:t>an effective data handling and storage facility,</a:t>
            </a:r>
          </a:p>
          <a:p>
            <a:r>
              <a:rPr lang="en-US" dirty="0"/>
              <a:t>a suite of operators for calculations on arrays, in particular matrices,</a:t>
            </a:r>
          </a:p>
          <a:p>
            <a:r>
              <a:rPr lang="en-US" dirty="0"/>
              <a:t>a large, coherent, integrated collection of intermediate tools for data analysis,</a:t>
            </a:r>
          </a:p>
          <a:p>
            <a:r>
              <a:rPr lang="en-US" dirty="0"/>
              <a:t>graphical facilities for data analysis and display either on-screen or on hardcopy, and</a:t>
            </a:r>
          </a:p>
          <a:p>
            <a:r>
              <a:rPr lang="en-US" dirty="0"/>
              <a:t>a well-developed, simple and effective programming language which includes conditionals, loops, user-defined recursive functions and input and output facilities.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690D9-A1F9-B04F-9274-BA50DE2C6435}"/>
              </a:ext>
            </a:extLst>
          </p:cNvPr>
          <p:cNvSpPr txBox="1"/>
          <p:nvPr/>
        </p:nvSpPr>
        <p:spPr>
          <a:xfrm>
            <a:off x="381000" y="5819875"/>
            <a:ext cx="556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2"/>
              </a:rPr>
              <a:t>https://www.r-project.org/about.html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BBF7A0-589A-4247-A465-F2A452DA1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074" y="154133"/>
            <a:ext cx="1841594" cy="128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593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E5B80-C98A-D142-B812-86B62AC6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 Ecosystem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F7609-193B-DB44-8EC3-97A7DFC34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Install – </a:t>
            </a:r>
          </a:p>
          <a:p>
            <a:pPr lvl="1"/>
            <a:r>
              <a:rPr lang="en-US" dirty="0"/>
              <a:t>Using R-project - </a:t>
            </a:r>
            <a:r>
              <a:rPr lang="en-US" dirty="0">
                <a:hlinkClick r:id="rId2"/>
              </a:rPr>
              <a:t>https://www.r-project.org/</a:t>
            </a:r>
            <a:endParaRPr lang="en-US" dirty="0"/>
          </a:p>
          <a:p>
            <a:pPr lvl="1"/>
            <a:r>
              <a:rPr lang="en-US" dirty="0"/>
              <a:t>Using Anaconda (recommended) - </a:t>
            </a:r>
            <a:r>
              <a:rPr lang="en-US" dirty="0">
                <a:hlinkClick r:id="rId3"/>
              </a:rPr>
              <a:t>https://www.anaconda.com/</a:t>
            </a:r>
            <a:endParaRPr lang="en-US" dirty="0"/>
          </a:p>
          <a:p>
            <a:r>
              <a:rPr lang="en-US" dirty="0"/>
              <a:t>Programming environment</a:t>
            </a:r>
          </a:p>
          <a:p>
            <a:pPr lvl="1"/>
            <a:r>
              <a:rPr lang="en-US" dirty="0" err="1"/>
              <a:t>RStudio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https://www.rstudio.com/</a:t>
            </a:r>
            <a:endParaRPr lang="en-US" dirty="0"/>
          </a:p>
          <a:p>
            <a:r>
              <a:rPr lang="en-US" dirty="0"/>
              <a:t>High-performance</a:t>
            </a:r>
          </a:p>
          <a:p>
            <a:pPr lvl="1"/>
            <a:r>
              <a:rPr lang="en-US" dirty="0"/>
              <a:t>Microsoft R (Revolution Analytics) - </a:t>
            </a:r>
            <a:r>
              <a:rPr lang="en-US" dirty="0">
                <a:hlinkClick r:id="rId5"/>
              </a:rPr>
              <a:t>https://blog.revolutionanalytics.com/ </a:t>
            </a:r>
            <a:endParaRPr lang="en-US" dirty="0"/>
          </a:p>
          <a:p>
            <a:r>
              <a:rPr lang="en-US" dirty="0"/>
              <a:t>Libraries</a:t>
            </a:r>
          </a:p>
          <a:p>
            <a:pPr lvl="1"/>
            <a:r>
              <a:rPr lang="en-US" dirty="0"/>
              <a:t>CRAN - </a:t>
            </a:r>
            <a:r>
              <a:rPr lang="en-US" dirty="0">
                <a:hlinkClick r:id="rId6"/>
              </a:rPr>
              <a:t>https://cran.r-project.org/</a:t>
            </a:r>
            <a:endParaRPr lang="en-US" dirty="0"/>
          </a:p>
          <a:p>
            <a:pPr lvl="1"/>
            <a:r>
              <a:rPr lang="en-US" dirty="0"/>
              <a:t>Key data science packages: </a:t>
            </a:r>
            <a:r>
              <a:rPr lang="en-US" dirty="0" err="1"/>
              <a:t>dplyr</a:t>
            </a:r>
            <a:r>
              <a:rPr lang="en-US" dirty="0"/>
              <a:t>, ggplot2, </a:t>
            </a:r>
            <a:r>
              <a:rPr lang="en-US" dirty="0" err="1"/>
              <a:t>mlr</a:t>
            </a:r>
            <a:r>
              <a:rPr lang="en-US" dirty="0"/>
              <a:t>, caret</a:t>
            </a:r>
          </a:p>
        </p:txBody>
      </p:sp>
    </p:spTree>
    <p:extLst>
      <p:ext uri="{BB962C8B-B14F-4D97-AF65-F5344CB8AC3E}">
        <p14:creationId xmlns:p14="http://schemas.microsoft.com/office/powerpoint/2010/main" val="3609824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5650</TotalTime>
  <Words>926</Words>
  <Application>Microsoft Macintosh PowerPoint</Application>
  <PresentationFormat>On-screen Show (4:3)</PresentationFormat>
  <Paragraphs>152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Lucida Console</vt:lpstr>
      <vt:lpstr>Office Theme</vt:lpstr>
      <vt:lpstr>Data Science Tools and Environments</vt:lpstr>
      <vt:lpstr>Data Science Tools</vt:lpstr>
      <vt:lpstr>Most Popular Data Science Languages (2018)</vt:lpstr>
      <vt:lpstr>Python</vt:lpstr>
      <vt:lpstr>Python Ecosystem</vt:lpstr>
      <vt:lpstr>Python</vt:lpstr>
      <vt:lpstr>Python: Example</vt:lpstr>
      <vt:lpstr>R</vt:lpstr>
      <vt:lpstr>R Ecosystem</vt:lpstr>
      <vt:lpstr>R</vt:lpstr>
      <vt:lpstr>R Example</vt:lpstr>
      <vt:lpstr>SQL</vt:lpstr>
      <vt:lpstr>SQL</vt:lpstr>
      <vt:lpstr>Technologies</vt:lpstr>
      <vt:lpstr>Hadoop</vt:lpstr>
      <vt:lpstr>No SQL</vt:lpstr>
      <vt:lpstr>Jupyter Notebooks</vt:lpstr>
      <vt:lpstr>Jupyter Notebook: Example</vt:lpstr>
      <vt:lpstr>Environments</vt:lpstr>
      <vt:lpstr>Environments: Microsoft</vt:lpstr>
      <vt:lpstr>Environments: Amazon</vt:lpstr>
      <vt:lpstr>Environments: Google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Brett Stursa</dc:creator>
  <cp:lastModifiedBy>Steve Johnson</cp:lastModifiedBy>
  <cp:revision>56</cp:revision>
  <dcterms:created xsi:type="dcterms:W3CDTF">2014-05-02T13:47:18Z</dcterms:created>
  <dcterms:modified xsi:type="dcterms:W3CDTF">2019-06-04T21:36:59Z</dcterms:modified>
</cp:coreProperties>
</file>